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9"/>
  </p:notesMasterIdLst>
  <p:sldIdLst>
    <p:sldId id="266" r:id="rId3"/>
    <p:sldId id="265" r:id="rId4"/>
    <p:sldId id="276" r:id="rId5"/>
    <p:sldId id="280" r:id="rId6"/>
    <p:sldId id="278" r:id="rId7"/>
    <p:sldId id="277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46" autoAdjust="0"/>
    <p:restoredTop sz="72160" autoAdjust="0"/>
  </p:normalViewPr>
  <p:slideViewPr>
    <p:cSldViewPr snapToGrid="0" snapToObjects="1">
      <p:cViewPr varScale="1">
        <p:scale>
          <a:sx n="62" d="100"/>
          <a:sy n="62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563D4-4346-F84E-B072-A615E31776B7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7A0FE0-CECA-EA45-AB7D-390B8AE37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906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A0FE0-CECA-EA45-AB7D-390B8AE37CD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006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817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261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256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941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65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61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527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116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314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187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842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681E7-C546-CE44-99CD-CE3D8DA0A374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495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C0681E7-C546-CE44-99CD-CE3D8DA0A374}" type="datetimeFigureOut">
              <a:rPr lang="en-US" smtClean="0"/>
              <a:t>6/13/2018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3XN2X72jrFk" TargetMode="Externa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Communicating Identities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26070" y="4783297"/>
            <a:ext cx="6461760" cy="1409549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Chapter 3</a:t>
            </a:r>
          </a:p>
          <a:p>
            <a:pPr algn="ctr"/>
            <a:r>
              <a:rPr lang="en-US" dirty="0" smtClean="0"/>
              <a:t>University of Colorado Denver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82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867" y="274638"/>
            <a:ext cx="8280400" cy="1143000"/>
          </a:xfrm>
        </p:spPr>
        <p:txBody>
          <a:bodyPr/>
          <a:lstStyle/>
          <a:p>
            <a:r>
              <a:rPr lang="en-US" sz="3600" dirty="0" smtClean="0">
                <a:solidFill>
                  <a:srgbClr val="FF0000"/>
                </a:solidFill>
              </a:rPr>
              <a:t>INDIVIDUAL IDENTITY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6933"/>
            <a:ext cx="7620000" cy="5571067"/>
          </a:xfrm>
        </p:spPr>
        <p:txBody>
          <a:bodyPr>
            <a:normAutofit/>
          </a:bodyPr>
          <a:lstStyle/>
          <a:p>
            <a:r>
              <a:rPr lang="en-US" b="1" dirty="0" smtClean="0"/>
              <a:t>Impression Management:</a:t>
            </a:r>
          </a:p>
          <a:p>
            <a:pPr lvl="1"/>
            <a:r>
              <a:rPr lang="en-US" dirty="0"/>
              <a:t>How do you perform your identity? </a:t>
            </a:r>
          </a:p>
          <a:p>
            <a:pPr lvl="1"/>
            <a:r>
              <a:rPr lang="en-US" dirty="0"/>
              <a:t>What does your home space look like? </a:t>
            </a:r>
          </a:p>
          <a:p>
            <a:pPr lvl="1"/>
            <a:r>
              <a:rPr lang="en-US" dirty="0"/>
              <a:t>What clothes do you wear? How do you choose them? </a:t>
            </a:r>
          </a:p>
          <a:p>
            <a:pPr lvl="1"/>
            <a:endParaRPr lang="en-US" dirty="0" smtClean="0"/>
          </a:p>
          <a:p>
            <a:r>
              <a:rPr lang="en-US" b="1" dirty="0" smtClean="0"/>
              <a:t>Role </a:t>
            </a:r>
            <a:r>
              <a:rPr lang="en-US" b="1" dirty="0"/>
              <a:t>E</a:t>
            </a:r>
            <a:r>
              <a:rPr lang="en-US" b="1" dirty="0" smtClean="0"/>
              <a:t>xpectations</a:t>
            </a:r>
            <a:r>
              <a:rPr lang="en-US" b="1" dirty="0"/>
              <a:t>: </a:t>
            </a:r>
          </a:p>
          <a:p>
            <a:pPr lvl="1"/>
            <a:r>
              <a:rPr lang="en-US" dirty="0"/>
              <a:t>Expectation that we will perform in a certain way because of how that role is typically occupied per cultural and social </a:t>
            </a:r>
            <a:r>
              <a:rPr lang="en-US" dirty="0" smtClean="0"/>
              <a:t>standards</a:t>
            </a:r>
          </a:p>
          <a:p>
            <a:pPr lvl="2"/>
            <a:r>
              <a:rPr lang="en-US" b="1" dirty="0" smtClean="0">
                <a:hlinkClick r:id="rId2"/>
              </a:rPr>
              <a:t>The Stanford Prison Experiment </a:t>
            </a:r>
            <a:endParaRPr lang="en-US" b="1" dirty="0" smtClean="0"/>
          </a:p>
          <a:p>
            <a:pPr lvl="3"/>
            <a:r>
              <a:rPr lang="en-US" dirty="0" smtClean="0"/>
              <a:t>1971 – </a:t>
            </a:r>
            <a:r>
              <a:rPr lang="en-US" dirty="0" err="1" smtClean="0"/>
              <a:t>Zimbardo</a:t>
            </a:r>
            <a:r>
              <a:rPr lang="en-US" dirty="0" smtClean="0"/>
              <a:t>: Power of communication and the internalization of our roles/identities</a:t>
            </a:r>
          </a:p>
          <a:p>
            <a:pPr lvl="3"/>
            <a:r>
              <a:rPr lang="en-US" dirty="0" smtClean="0"/>
              <a:t>Critical paradigm – power and hierarchy and its effect on communication</a:t>
            </a:r>
          </a:p>
          <a:p>
            <a:endParaRPr lang="en-US" dirty="0"/>
          </a:p>
          <a:p>
            <a:r>
              <a:rPr lang="en-US" b="1" dirty="0" smtClean="0"/>
              <a:t>Self-esteem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1852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IDENTITY AND SOCIETY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cannot understand yourself without understanding how society constructs or defines characteristics such as gender, sexuality, race, religion, social class, and nationality</a:t>
            </a:r>
          </a:p>
          <a:p>
            <a:endParaRPr lang="en-US" dirty="0"/>
          </a:p>
          <a:p>
            <a:r>
              <a:rPr lang="en-US" dirty="0" smtClean="0"/>
              <a:t>When an individual deviates from the socially-accepted performance associated with an identity, they are pressured to change their performance</a:t>
            </a:r>
          </a:p>
          <a:p>
            <a:pPr lvl="1"/>
            <a:r>
              <a:rPr lang="en-US" dirty="0" smtClean="0"/>
              <a:t>They become victims to exclusion, bullying, and violence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78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0392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602" r="-52602"/>
          <a:stretch>
            <a:fillRect/>
          </a:stretch>
        </p:blipFill>
        <p:spPr>
          <a:xfrm>
            <a:off x="-503162" y="253998"/>
            <a:ext cx="9918095" cy="6248400"/>
          </a:xfrm>
        </p:spPr>
      </p:pic>
    </p:spTree>
    <p:extLst>
      <p:ext uri="{BB962C8B-B14F-4D97-AF65-F5344CB8AC3E}">
        <p14:creationId xmlns:p14="http://schemas.microsoft.com/office/powerpoint/2010/main" val="2549339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1" y="274638"/>
            <a:ext cx="8348132" cy="1143000"/>
          </a:xfrm>
        </p:spPr>
        <p:txBody>
          <a:bodyPr/>
          <a:lstStyle/>
          <a:p>
            <a:r>
              <a:rPr lang="en-US" sz="3600" dirty="0" smtClean="0"/>
              <a:t>IDENTITY &amp; INTERCULTURAL COMMUNICATION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Identity signifies belonging</a:t>
            </a:r>
          </a:p>
          <a:p>
            <a:pPr lvl="1"/>
            <a:r>
              <a:rPr lang="en-US" dirty="0" smtClean="0"/>
              <a:t>In-group/out-group</a:t>
            </a:r>
            <a:endParaRPr lang="en-US" dirty="0"/>
          </a:p>
          <a:p>
            <a:endParaRPr lang="en-US" dirty="0"/>
          </a:p>
          <a:p>
            <a:r>
              <a:rPr lang="en-US" dirty="0"/>
              <a:t>Identity is often understood through a lens of difference </a:t>
            </a:r>
          </a:p>
          <a:p>
            <a:pPr lvl="1"/>
            <a:r>
              <a:rPr lang="en-US" dirty="0"/>
              <a:t>“I am this because I am not that.” “We are this because we are not that.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Can lead to </a:t>
            </a:r>
            <a:r>
              <a:rPr lang="en-US" b="1" dirty="0" smtClean="0"/>
              <a:t>ethnocentrism</a:t>
            </a:r>
            <a:r>
              <a:rPr lang="en-US" dirty="0" smtClean="0"/>
              <a:t>: the notion that one culture’s beliefs, values, norms, and social practices is superior to that of another</a:t>
            </a:r>
          </a:p>
          <a:p>
            <a:pPr lvl="1"/>
            <a:endParaRPr lang="en-US" dirty="0"/>
          </a:p>
          <a:p>
            <a:r>
              <a:rPr lang="en-US" dirty="0" smtClean="0"/>
              <a:t>Identity is a framework that organizes and interprets our experiences of others, and can stand as a barrier to communication entirely (stereotyping/reductionism)</a:t>
            </a:r>
          </a:p>
          <a:p>
            <a:r>
              <a:rPr lang="en-US" dirty="0"/>
              <a:t> </a:t>
            </a:r>
            <a:r>
              <a:rPr lang="en-US" dirty="0" smtClean="0"/>
              <a:t>Identity, privilege </a:t>
            </a:r>
            <a:r>
              <a:rPr lang="en-US" smtClean="0"/>
              <a:t>and marginalized </a:t>
            </a:r>
            <a:r>
              <a:rPr lang="en-US" dirty="0" smtClean="0"/>
              <a:t>identities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655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ETHICS AND IDENTITY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6933"/>
            <a:ext cx="7620000" cy="5300133"/>
          </a:xfrm>
        </p:spPr>
        <p:txBody>
          <a:bodyPr>
            <a:normAutofit/>
          </a:bodyPr>
          <a:lstStyle/>
          <a:p>
            <a:r>
              <a:rPr lang="en-US" dirty="0" smtClean="0"/>
              <a:t>Every identity comes with values attached to it</a:t>
            </a:r>
          </a:p>
          <a:p>
            <a:pPr lvl="1"/>
            <a:r>
              <a:rPr lang="en-US" dirty="0" smtClean="0"/>
              <a:t>Attacking an identity can signify an attack on one’s values</a:t>
            </a:r>
          </a:p>
          <a:p>
            <a:pPr lvl="1"/>
            <a:r>
              <a:rPr lang="en-US" dirty="0" smtClean="0"/>
              <a:t>Attacking one’s values can signify an attack on one’s identity</a:t>
            </a:r>
          </a:p>
          <a:p>
            <a:pPr marL="411480" lvl="1" indent="0">
              <a:buNone/>
            </a:pPr>
            <a:endParaRPr lang="en-US" dirty="0"/>
          </a:p>
          <a:p>
            <a:r>
              <a:rPr lang="en-US" dirty="0"/>
              <a:t>Commit to personal growth</a:t>
            </a:r>
          </a:p>
          <a:p>
            <a:pPr lvl="1"/>
            <a:r>
              <a:rPr lang="en-US" dirty="0" smtClean="0"/>
              <a:t>Consider the language you are using </a:t>
            </a:r>
          </a:p>
          <a:p>
            <a:pPr lvl="1"/>
            <a:r>
              <a:rPr lang="en-US" dirty="0" smtClean="0"/>
              <a:t>Do not fall victim to “reductionism”</a:t>
            </a:r>
          </a:p>
          <a:p>
            <a:pPr lvl="1"/>
            <a:r>
              <a:rPr lang="en-US" dirty="0"/>
              <a:t>Seek out understanding, not judgment</a:t>
            </a:r>
          </a:p>
          <a:p>
            <a:pPr marL="114300" indent="0">
              <a:buNone/>
            </a:pPr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Recognize that acceptance of one’s identity does not equal adoption of their values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21027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</TotalTime>
  <Words>317</Words>
  <Application>Microsoft Office PowerPoint</Application>
  <PresentationFormat>On-screen Show (4:3)</PresentationFormat>
  <Paragraphs>43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Cambria</vt:lpstr>
      <vt:lpstr>Office Theme</vt:lpstr>
      <vt:lpstr>Adjacency</vt:lpstr>
      <vt:lpstr>Communicating Identities</vt:lpstr>
      <vt:lpstr>INDIVIDUAL IDENTITY</vt:lpstr>
      <vt:lpstr>IDENTITY AND SOCIETY</vt:lpstr>
      <vt:lpstr>PowerPoint Presentation</vt:lpstr>
      <vt:lpstr>IDENTITY &amp; INTERCULTURAL COMMUNICATION</vt:lpstr>
      <vt:lpstr>ETHICS AND IDENTITY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Salma Shukri</dc:creator>
  <cp:lastModifiedBy>Ali Nassiri</cp:lastModifiedBy>
  <cp:revision>41</cp:revision>
  <dcterms:created xsi:type="dcterms:W3CDTF">2016-08-21T22:00:14Z</dcterms:created>
  <dcterms:modified xsi:type="dcterms:W3CDTF">2018-06-13T21:08:46Z</dcterms:modified>
</cp:coreProperties>
</file>